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notesMasterIdLst>
    <p:notesMasterId r:id="rId18"/>
  </p:notesMasterIdLst>
  <p:sldIdLst>
    <p:sldId id="256" r:id="rId3"/>
    <p:sldId id="268" r:id="rId4"/>
    <p:sldId id="288" r:id="rId5"/>
    <p:sldId id="290" r:id="rId6"/>
    <p:sldId id="289" r:id="rId7"/>
    <p:sldId id="278" r:id="rId8"/>
    <p:sldId id="279" r:id="rId9"/>
    <p:sldId id="281" r:id="rId10"/>
    <p:sldId id="280" r:id="rId11"/>
    <p:sldId id="282" r:id="rId12"/>
    <p:sldId id="283" r:id="rId13"/>
    <p:sldId id="284" r:id="rId14"/>
    <p:sldId id="285" r:id="rId15"/>
    <p:sldId id="266" r:id="rId16"/>
    <p:sldId id="267"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120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DDB406-B51A-4673-8328-989CD58B0E50}" type="datetimeFigureOut">
              <a:rPr lang="ru-RU" smtClean="0"/>
              <a:pPr/>
              <a:t>27.12.2021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936422-F624-4B60-9236-8A006BE8CDB4}" type="slidenum">
              <a:rPr lang="ru-RU" smtClean="0"/>
              <a:pPr/>
              <a:t>‹#›</a:t>
            </a:fld>
            <a:endParaRPr lang="ru-RU"/>
          </a:p>
        </p:txBody>
      </p:sp>
    </p:spTree>
    <p:extLst>
      <p:ext uri="{BB962C8B-B14F-4D97-AF65-F5344CB8AC3E}">
        <p14:creationId xmlns:p14="http://schemas.microsoft.com/office/powerpoint/2010/main" xmlns="" val="2792840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2D039B4-C6C9-4014-983E-700A81EF04D8}" type="datetimeFigureOut">
              <a:rPr lang="ru-RU"/>
              <a:pPr>
                <a:defRPr/>
              </a:pPr>
              <a:t>27.12.2021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84D528A-13F1-4C46-80B6-D667B8A30BED}"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4BF9F7F-5352-40D1-BD8E-9BA614EAEF03}" type="datetimeFigureOut">
              <a:rPr lang="ru-RU"/>
              <a:pPr>
                <a:defRPr/>
              </a:pPr>
              <a:t>27.12.2021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51B9D75-5F4A-4397-B546-220AD97F79BF}"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EBA8855-9A38-465B-8435-939E589A421F}" type="datetimeFigureOut">
              <a:rPr lang="ru-RU"/>
              <a:pPr>
                <a:defRPr/>
              </a:pPr>
              <a:t>27.12.2021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4C72D64-D744-4C39-9201-9AD5484F5362}"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2D039B4-C6C9-4014-983E-700A81EF04D8}" type="datetimeFigureOut">
              <a:rPr lang="ru-RU">
                <a:solidFill>
                  <a:prstClr val="black">
                    <a:tint val="75000"/>
                  </a:prstClr>
                </a:solidFill>
              </a:rPr>
              <a:pPr>
                <a:defRPr/>
              </a:pPr>
              <a:t>27.12.2021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E84D528A-13F1-4C46-80B6-D667B8A30BED}"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665698140"/>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87B773A-858B-4ACA-997D-B254E9562280}" type="datetimeFigureOut">
              <a:rPr lang="ru-RU">
                <a:solidFill>
                  <a:prstClr val="black">
                    <a:tint val="75000"/>
                  </a:prstClr>
                </a:solidFill>
              </a:rPr>
              <a:pPr>
                <a:defRPr/>
              </a:pPr>
              <a:t>27.12.2021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6F01C146-BA75-4B7B-86BB-71441EB82E59}"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68565724"/>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FB9DAFD-1D76-42C4-857E-A7DE42CCB818}" type="datetimeFigureOut">
              <a:rPr lang="ru-RU">
                <a:solidFill>
                  <a:prstClr val="black">
                    <a:tint val="75000"/>
                  </a:prstClr>
                </a:solidFill>
              </a:rPr>
              <a:pPr>
                <a:defRPr/>
              </a:pPr>
              <a:t>27.12.2021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5CA0668C-9557-4892-BC2C-42735A645FA7}"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3441701260"/>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69D4239-3145-4FE3-9BF4-6D02C9016048}" type="datetimeFigureOut">
              <a:rPr lang="ru-RU">
                <a:solidFill>
                  <a:prstClr val="black">
                    <a:tint val="75000"/>
                  </a:prstClr>
                </a:solidFill>
              </a:rPr>
              <a:pPr>
                <a:defRPr/>
              </a:pPr>
              <a:t>27.12.2021</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6B5385EA-A441-4493-BEC5-677137EACE6B}"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61492829"/>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0FA360F8-2D34-45AE-9C30-B2BC02A8A8F0}" type="datetimeFigureOut">
              <a:rPr lang="ru-RU">
                <a:solidFill>
                  <a:prstClr val="black">
                    <a:tint val="75000"/>
                  </a:prstClr>
                </a:solidFill>
              </a:rPr>
              <a:pPr>
                <a:defRPr/>
              </a:pPr>
              <a:t>27.12.2021</a:t>
            </a:fld>
            <a:endParaRPr lang="ru-RU">
              <a:solidFill>
                <a:prstClr val="black">
                  <a:tint val="75000"/>
                </a:prstClr>
              </a:solidFill>
            </a:endParaRPr>
          </a:p>
        </p:txBody>
      </p:sp>
      <p:sp>
        <p:nvSpPr>
          <p:cNvPr id="8"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9" name="Номер слайда 5"/>
          <p:cNvSpPr>
            <a:spLocks noGrp="1"/>
          </p:cNvSpPr>
          <p:nvPr>
            <p:ph type="sldNum" sz="quarter" idx="12"/>
          </p:nvPr>
        </p:nvSpPr>
        <p:spPr/>
        <p:txBody>
          <a:bodyPr/>
          <a:lstStyle>
            <a:lvl1pPr>
              <a:defRPr/>
            </a:lvl1pPr>
          </a:lstStyle>
          <a:p>
            <a:pPr>
              <a:defRPr/>
            </a:pPr>
            <a:fld id="{EA0B466D-0730-4723-A816-856EBD3CB1D7}"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791689167"/>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B5A5BF8-CEFF-4498-9E5B-0659B1BEA140}" type="datetimeFigureOut">
              <a:rPr lang="ru-RU">
                <a:solidFill>
                  <a:prstClr val="black">
                    <a:tint val="75000"/>
                  </a:prstClr>
                </a:solidFill>
              </a:rPr>
              <a:pPr>
                <a:defRPr/>
              </a:pPr>
              <a:t>27.12.2021</a:t>
            </a:fld>
            <a:endParaRPr lang="ru-RU">
              <a:solidFill>
                <a:prstClr val="black">
                  <a:tint val="75000"/>
                </a:prstClr>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5" name="Номер слайда 5"/>
          <p:cNvSpPr>
            <a:spLocks noGrp="1"/>
          </p:cNvSpPr>
          <p:nvPr>
            <p:ph type="sldNum" sz="quarter" idx="12"/>
          </p:nvPr>
        </p:nvSpPr>
        <p:spPr/>
        <p:txBody>
          <a:bodyPr/>
          <a:lstStyle>
            <a:lvl1pPr>
              <a:defRPr/>
            </a:lvl1pPr>
          </a:lstStyle>
          <a:p>
            <a:pPr>
              <a:defRPr/>
            </a:pPr>
            <a:fld id="{0F6411B1-DBE8-4504-9E58-03DE57CD9BBE}"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995169147"/>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7952A29-64BE-47EC-A752-C8237B6688A4}" type="datetimeFigureOut">
              <a:rPr lang="ru-RU">
                <a:solidFill>
                  <a:prstClr val="black">
                    <a:tint val="75000"/>
                  </a:prstClr>
                </a:solidFill>
              </a:rPr>
              <a:pPr>
                <a:defRPr/>
              </a:pPr>
              <a:t>27.12.2021</a:t>
            </a:fld>
            <a:endParaRPr lang="ru-RU">
              <a:solidFill>
                <a:prstClr val="black">
                  <a:tint val="75000"/>
                </a:prstClr>
              </a:solidFill>
            </a:endParaRPr>
          </a:p>
        </p:txBody>
      </p:sp>
      <p:sp>
        <p:nvSpPr>
          <p:cNvPr id="3"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4" name="Номер слайда 5"/>
          <p:cNvSpPr>
            <a:spLocks noGrp="1"/>
          </p:cNvSpPr>
          <p:nvPr>
            <p:ph type="sldNum" sz="quarter" idx="12"/>
          </p:nvPr>
        </p:nvSpPr>
        <p:spPr/>
        <p:txBody>
          <a:bodyPr/>
          <a:lstStyle>
            <a:lvl1pPr>
              <a:defRPr/>
            </a:lvl1pPr>
          </a:lstStyle>
          <a:p>
            <a:pPr>
              <a:defRPr/>
            </a:pPr>
            <a:fld id="{AE57791E-071A-435A-9D78-115F50E04F63}"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585171110"/>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70AE6D3-526A-4EA5-9047-E4221578B1B7}" type="datetimeFigureOut">
              <a:rPr lang="ru-RU">
                <a:solidFill>
                  <a:prstClr val="black">
                    <a:tint val="75000"/>
                  </a:prstClr>
                </a:solidFill>
              </a:rPr>
              <a:pPr>
                <a:defRPr/>
              </a:pPr>
              <a:t>27.12.2021</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113A9D2F-F98D-4F0F-8F02-8D6D8CF8A867}"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4047979541"/>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87B773A-858B-4ACA-997D-B254E9562280}" type="datetimeFigureOut">
              <a:rPr lang="ru-RU"/>
              <a:pPr>
                <a:defRPr/>
              </a:pPr>
              <a:t>27.12.2021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F01C146-BA75-4B7B-86BB-71441EB82E59}"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859C37D-6148-4073-A707-89C011CF4259}" type="datetimeFigureOut">
              <a:rPr lang="ru-RU">
                <a:solidFill>
                  <a:prstClr val="black">
                    <a:tint val="75000"/>
                  </a:prstClr>
                </a:solidFill>
              </a:rPr>
              <a:pPr>
                <a:defRPr/>
              </a:pPr>
              <a:t>27.12.2021</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06DF4AC6-615E-4D93-8FB4-7688C78EC8AE}"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912609728"/>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4BF9F7F-5352-40D1-BD8E-9BA614EAEF03}" type="datetimeFigureOut">
              <a:rPr lang="ru-RU">
                <a:solidFill>
                  <a:prstClr val="black">
                    <a:tint val="75000"/>
                  </a:prstClr>
                </a:solidFill>
              </a:rPr>
              <a:pPr>
                <a:defRPr/>
              </a:pPr>
              <a:t>27.12.2021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D51B9D75-5F4A-4397-B546-220AD97F79BF}"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050609333"/>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EBA8855-9A38-465B-8435-939E589A421F}" type="datetimeFigureOut">
              <a:rPr lang="ru-RU">
                <a:solidFill>
                  <a:prstClr val="black">
                    <a:tint val="75000"/>
                  </a:prstClr>
                </a:solidFill>
              </a:rPr>
              <a:pPr>
                <a:defRPr/>
              </a:pPr>
              <a:t>27.12.2021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64C72D64-D744-4C39-9201-9AD5484F5362}"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122249092"/>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FB9DAFD-1D76-42C4-857E-A7DE42CCB818}" type="datetimeFigureOut">
              <a:rPr lang="ru-RU"/>
              <a:pPr>
                <a:defRPr/>
              </a:pPr>
              <a:t>27.12.2021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CA0668C-9557-4892-BC2C-42735A645FA7}"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69D4239-3145-4FE3-9BF4-6D02C9016048}" type="datetimeFigureOut">
              <a:rPr lang="ru-RU"/>
              <a:pPr>
                <a:defRPr/>
              </a:pPr>
              <a:t>27.12.2021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B5385EA-A441-4493-BEC5-677137EACE6B}"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0FA360F8-2D34-45AE-9C30-B2BC02A8A8F0}" type="datetimeFigureOut">
              <a:rPr lang="ru-RU"/>
              <a:pPr>
                <a:defRPr/>
              </a:pPr>
              <a:t>27.12.2021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EA0B466D-0730-4723-A816-856EBD3CB1D7}"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B5A5BF8-CEFF-4498-9E5B-0659B1BEA140}" type="datetimeFigureOut">
              <a:rPr lang="ru-RU"/>
              <a:pPr>
                <a:defRPr/>
              </a:pPr>
              <a:t>27.12.2021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F6411B1-DBE8-4504-9E58-03DE57CD9BBE}"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7952A29-64BE-47EC-A752-C8237B6688A4}" type="datetimeFigureOut">
              <a:rPr lang="ru-RU"/>
              <a:pPr>
                <a:defRPr/>
              </a:pPr>
              <a:t>27.12.2021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E57791E-071A-435A-9D78-115F50E04F63}"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70AE6D3-526A-4EA5-9047-E4221578B1B7}" type="datetimeFigureOut">
              <a:rPr lang="ru-RU"/>
              <a:pPr>
                <a:defRPr/>
              </a:pPr>
              <a:t>27.12.2021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13A9D2F-F98D-4F0F-8F02-8D6D8CF8A867}"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859C37D-6148-4073-A707-89C011CF4259}" type="datetimeFigureOut">
              <a:rPr lang="ru-RU"/>
              <a:pPr>
                <a:defRPr/>
              </a:pPr>
              <a:t>27.12.2021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6DF4AC6-615E-4D93-8FB4-7688C78EC8AE}" type="slidenum">
              <a:rPr lang="ru-RU"/>
              <a:pPr>
                <a:defRPr/>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A9B792C-5FB1-435C-9C95-B405F1DDDF59}" type="datetimeFigureOut">
              <a:rPr lang="ru-RU"/>
              <a:pPr>
                <a:defRPr/>
              </a:pPr>
              <a:t>27.12.2021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B1530D3-511C-4B54-ADD1-26E4A84C043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A9B792C-5FB1-435C-9C95-B405F1DDDF59}" type="datetimeFigureOut">
              <a:rPr lang="ru-RU">
                <a:solidFill>
                  <a:prstClr val="black">
                    <a:tint val="75000"/>
                  </a:prstClr>
                </a:solidFill>
              </a:rPr>
              <a:pPr>
                <a:defRPr/>
              </a:pPr>
              <a:t>27.12.2021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B1530D3-511C-4B54-ADD1-26E4A84C0433}"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xmlns="" val="25198628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1357290" y="3714752"/>
            <a:ext cx="7358063" cy="1847864"/>
          </a:xfrm>
        </p:spPr>
        <p:txBody>
          <a:bodyPr/>
          <a:lstStyle/>
          <a:p>
            <a:r>
              <a:rPr lang="ru-RU" sz="4000" b="1" kern="0" dirty="0" smtClean="0">
                <a:solidFill>
                  <a:srgbClr val="002060"/>
                </a:solidFill>
                <a:latin typeface="Monotype Corsiva" panose="03010101010201010101" pitchFamily="66" charset="0"/>
                <a:ea typeface="Calibri"/>
                <a:cs typeface="Times New Roman" panose="02020603050405020304" pitchFamily="18" charset="0"/>
                <a:sym typeface="Calibri"/>
              </a:rPr>
              <a:t>Роль сюжетно-ролевой </a:t>
            </a:r>
            <a:r>
              <a:rPr lang="ru-RU" sz="4000" b="1" kern="0" dirty="0">
                <a:solidFill>
                  <a:srgbClr val="002060"/>
                </a:solidFill>
                <a:latin typeface="Monotype Corsiva" panose="03010101010201010101" pitchFamily="66" charset="0"/>
                <a:ea typeface="Calibri"/>
                <a:cs typeface="Times New Roman" panose="02020603050405020304" pitchFamily="18" charset="0"/>
                <a:sym typeface="Calibri"/>
              </a:rPr>
              <a:t>игры </a:t>
            </a:r>
            <a:br>
              <a:rPr lang="ru-RU" sz="4000" b="1" kern="0" dirty="0">
                <a:solidFill>
                  <a:srgbClr val="002060"/>
                </a:solidFill>
                <a:latin typeface="Monotype Corsiva" panose="03010101010201010101" pitchFamily="66" charset="0"/>
                <a:ea typeface="Calibri"/>
                <a:cs typeface="Times New Roman" panose="02020603050405020304" pitchFamily="18" charset="0"/>
                <a:sym typeface="Calibri"/>
              </a:rPr>
            </a:br>
            <a:r>
              <a:rPr lang="ru-RU" sz="4000" b="1" kern="0" dirty="0">
                <a:solidFill>
                  <a:srgbClr val="002060"/>
                </a:solidFill>
                <a:latin typeface="Monotype Corsiva" panose="03010101010201010101" pitchFamily="66" charset="0"/>
                <a:ea typeface="Calibri"/>
                <a:cs typeface="Times New Roman" panose="02020603050405020304" pitchFamily="18" charset="0"/>
                <a:sym typeface="Calibri"/>
              </a:rPr>
              <a:t>в развитии </a:t>
            </a:r>
            <a:r>
              <a:rPr lang="ru-RU" sz="4000" b="1" kern="0" dirty="0" smtClean="0">
                <a:solidFill>
                  <a:srgbClr val="002060"/>
                </a:solidFill>
                <a:latin typeface="Monotype Corsiva" panose="03010101010201010101" pitchFamily="66" charset="0"/>
                <a:ea typeface="Calibri"/>
                <a:cs typeface="Times New Roman" panose="02020603050405020304" pitchFamily="18" charset="0"/>
                <a:sym typeface="Calibri"/>
              </a:rPr>
              <a:t>ребенка</a:t>
            </a:r>
            <a:r>
              <a:rPr lang="ru-RU" sz="4000" b="1" kern="0" dirty="0" smtClean="0">
                <a:solidFill>
                  <a:srgbClr val="002060"/>
                </a:solidFill>
                <a:latin typeface="Monotype Corsiva" panose="03010101010201010101" pitchFamily="66" charset="0"/>
                <a:cs typeface="Times New Roman" panose="02020603050405020304" pitchFamily="18" charset="0"/>
                <a:sym typeface="Calibri"/>
              </a:rPr>
              <a:t>»</a:t>
            </a:r>
            <a:r>
              <a:rPr lang="ru-RU" b="1" kern="0" dirty="0" smtClean="0">
                <a:solidFill>
                  <a:srgbClr val="002060"/>
                </a:solidFill>
                <a:latin typeface="Monotype Corsiva" panose="03010101010201010101" pitchFamily="66" charset="0"/>
                <a:cs typeface="Times New Roman" panose="02020603050405020304" pitchFamily="18" charset="0"/>
                <a:sym typeface="Calibri"/>
              </a:rPr>
              <a:t/>
            </a:r>
            <a:br>
              <a:rPr lang="ru-RU" b="1" kern="0" dirty="0" smtClean="0">
                <a:solidFill>
                  <a:srgbClr val="002060"/>
                </a:solidFill>
                <a:latin typeface="Monotype Corsiva" panose="03010101010201010101" pitchFamily="66" charset="0"/>
                <a:cs typeface="Times New Roman" panose="02020603050405020304" pitchFamily="18" charset="0"/>
                <a:sym typeface="Calibri"/>
              </a:rPr>
            </a:br>
            <a:r>
              <a:rPr lang="ru-RU" b="1" kern="0" dirty="0" smtClean="0">
                <a:solidFill>
                  <a:srgbClr val="002060"/>
                </a:solidFill>
                <a:latin typeface="Monotype Corsiva" panose="03010101010201010101" pitchFamily="66" charset="0"/>
                <a:cs typeface="Times New Roman" panose="02020603050405020304" pitchFamily="18" charset="0"/>
                <a:sym typeface="Calibri"/>
              </a:rPr>
              <a:t>                        </a:t>
            </a:r>
            <a:r>
              <a:rPr lang="ru-RU" sz="1800" b="1" kern="0" dirty="0" smtClean="0">
                <a:solidFill>
                  <a:srgbClr val="002060"/>
                </a:solidFill>
                <a:latin typeface="Times New Roman" pitchFamily="18" charset="0"/>
                <a:cs typeface="Times New Roman" pitchFamily="18" charset="0"/>
                <a:sym typeface="Calibri"/>
              </a:rPr>
              <a:t>Подготовила воспитатель</a:t>
            </a:r>
            <a:br>
              <a:rPr lang="ru-RU" sz="1800" b="1" kern="0" dirty="0" smtClean="0">
                <a:solidFill>
                  <a:srgbClr val="002060"/>
                </a:solidFill>
                <a:latin typeface="Times New Roman" pitchFamily="18" charset="0"/>
                <a:cs typeface="Times New Roman" pitchFamily="18" charset="0"/>
                <a:sym typeface="Calibri"/>
              </a:rPr>
            </a:br>
            <a:r>
              <a:rPr lang="ru-RU" sz="1800" b="1" kern="0" dirty="0" smtClean="0">
                <a:solidFill>
                  <a:srgbClr val="002060"/>
                </a:solidFill>
                <a:latin typeface="Times New Roman" pitchFamily="18" charset="0"/>
                <a:cs typeface="Times New Roman" pitchFamily="18" charset="0"/>
                <a:sym typeface="Calibri"/>
              </a:rPr>
              <a:t> </a:t>
            </a:r>
            <a:r>
              <a:rPr lang="ru-RU" sz="1800" b="1" kern="0" dirty="0" smtClean="0">
                <a:solidFill>
                  <a:srgbClr val="002060"/>
                </a:solidFill>
                <a:latin typeface="Times New Roman" pitchFamily="18" charset="0"/>
                <a:cs typeface="Times New Roman" pitchFamily="18" charset="0"/>
                <a:sym typeface="Calibri"/>
              </a:rPr>
              <a:t>                                     </a:t>
            </a:r>
            <a:r>
              <a:rPr lang="ru-RU" sz="1800" b="1" kern="0" dirty="0" smtClean="0">
                <a:solidFill>
                  <a:srgbClr val="002060"/>
                </a:solidFill>
                <a:latin typeface="Times New Roman" pitchFamily="18" charset="0"/>
                <a:cs typeface="Times New Roman" pitchFamily="18" charset="0"/>
                <a:sym typeface="Calibri"/>
              </a:rPr>
              <a:t> </a:t>
            </a:r>
            <a:r>
              <a:rPr lang="ru-RU" sz="1800" b="1" kern="0" dirty="0" smtClean="0">
                <a:solidFill>
                  <a:srgbClr val="002060"/>
                </a:solidFill>
                <a:latin typeface="Times New Roman" pitchFamily="18" charset="0"/>
                <a:cs typeface="Times New Roman" pitchFamily="18" charset="0"/>
                <a:sym typeface="Calibri"/>
              </a:rPr>
              <a:t>Федотова Е.А.</a:t>
            </a:r>
            <a:r>
              <a:rPr lang="ru-RU" sz="1800" dirty="0">
                <a:solidFill>
                  <a:srgbClr val="FF6600"/>
                </a:solidFill>
                <a:latin typeface="Times New Roman" pitchFamily="18" charset="0"/>
                <a:cs typeface="Times New Roman" pitchFamily="18" charset="0"/>
              </a:rPr>
              <a:t/>
            </a:r>
            <a:br>
              <a:rPr lang="ru-RU" sz="1800" dirty="0">
                <a:solidFill>
                  <a:srgbClr val="FF6600"/>
                </a:solidFill>
                <a:latin typeface="Times New Roman" pitchFamily="18" charset="0"/>
                <a:cs typeface="Times New Roman" pitchFamily="18" charset="0"/>
              </a:rPr>
            </a:br>
            <a:endParaRPr lang="ru-RU" sz="1800" b="1" i="1" dirty="0" smtClean="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Содержимое 2"/>
          <p:cNvSpPr>
            <a:spLocks noGrp="1"/>
          </p:cNvSpPr>
          <p:nvPr>
            <p:ph idx="1"/>
          </p:nvPr>
        </p:nvSpPr>
        <p:spPr>
          <a:xfrm>
            <a:off x="511843" y="2249341"/>
            <a:ext cx="8208911" cy="3888432"/>
          </a:xfrm>
        </p:spPr>
        <p:txBody>
          <a:bodyPr/>
          <a:lstStyle/>
          <a:p>
            <a:pPr>
              <a:spcAft>
                <a:spcPts val="0"/>
              </a:spcAft>
            </a:pPr>
            <a:r>
              <a:rPr lang="ru-RU" sz="2000" dirty="0">
                <a:solidFill>
                  <a:srgbClr val="7030A0"/>
                </a:solidFill>
                <a:latin typeface="Monotype Corsiva" panose="03010101010201010101" pitchFamily="66" charset="0"/>
                <a:ea typeface="Times New Roman"/>
              </a:rPr>
              <a:t>В современных мультфильмах внешний образ и даже имена обманчивы. Поэтому старайтесь контролировать литературу и зрелища, которые получает ваш ребёнок. И если уж он «прилип» к какому-нибудь сомнительному мультику, посмотрите его вместе с малышом. Ваши отрывочные замечания по поводу поведения героев, будьте уверены, запомнятся. Если очевидно, что ребенок сознательно играет в жестокую и злую игру, дайте ему выговориться, может это – скопившаяся агрессия и ей необходим выход. Подумайте над её природой. Затем заинтересуйте ребенка новой интересной игрой. Может в ней плохие герои превратятся в хороших, а может, появятся хорошие герои, которые будут привлекательней плохих? Решать вам. </a:t>
            </a:r>
            <a:r>
              <a:rPr lang="ru-RU" sz="2000" dirty="0" smtClean="0">
                <a:solidFill>
                  <a:srgbClr val="7030A0"/>
                </a:solidFill>
                <a:latin typeface="Monotype Corsiva" panose="03010101010201010101" pitchFamily="66" charset="0"/>
                <a:ea typeface="Times New Roman"/>
              </a:rPr>
              <a:t> </a:t>
            </a:r>
            <a:endParaRPr lang="ru-RU" sz="2000" dirty="0">
              <a:solidFill>
                <a:srgbClr val="7030A0"/>
              </a:solidFill>
              <a:latin typeface="Monotype Corsiva" panose="03010101010201010101" pitchFamily="66" charset="0"/>
              <a:ea typeface="Times New Roman"/>
            </a:endParaRPr>
          </a:p>
          <a:p>
            <a:pPr>
              <a:spcAft>
                <a:spcPts val="0"/>
              </a:spcAft>
            </a:pPr>
            <a:r>
              <a:rPr lang="ru-RU" sz="2000" dirty="0">
                <a:solidFill>
                  <a:srgbClr val="7030A0"/>
                </a:solidFill>
                <a:latin typeface="Monotype Corsiva" panose="03010101010201010101" pitchFamily="66" charset="0"/>
                <a:ea typeface="Times New Roman"/>
              </a:rPr>
              <a:t>  По тому, как и во что играет дошкольник можно поверхностно судить о его развитии, а также не требовать от него слишком многого в игре.</a:t>
            </a:r>
          </a:p>
          <a:p>
            <a:pPr marL="0" indent="0" algn="ctr">
              <a:buNone/>
            </a:pPr>
            <a:r>
              <a:rPr lang="ru-RU" sz="1800" spc="50" dirty="0" smtClean="0">
                <a:latin typeface="Times New Roman"/>
                <a:ea typeface="Times New Roman"/>
              </a:rPr>
              <a:t>	</a:t>
            </a:r>
            <a:endParaRPr lang="ru-RU" sz="1800" b="1" i="1" dirty="0" smtClean="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xmlns="" val="4030514188"/>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arn(inVertic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arn(inVertical)">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arn(inVertical)">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Содержимое 2"/>
          <p:cNvSpPr>
            <a:spLocks noGrp="1"/>
          </p:cNvSpPr>
          <p:nvPr>
            <p:ph idx="1"/>
          </p:nvPr>
        </p:nvSpPr>
        <p:spPr>
          <a:xfrm>
            <a:off x="193964" y="1889123"/>
            <a:ext cx="8698516" cy="3888432"/>
          </a:xfrm>
        </p:spPr>
        <p:txBody>
          <a:bodyPr/>
          <a:lstStyle/>
          <a:p>
            <a:pPr algn="ctr">
              <a:spcAft>
                <a:spcPts val="0"/>
              </a:spcAft>
            </a:pPr>
            <a:r>
              <a:rPr lang="ru-RU" sz="2400" b="1" dirty="0">
                <a:solidFill>
                  <a:srgbClr val="7030A0"/>
                </a:solidFill>
                <a:latin typeface="Times New Roman"/>
                <a:ea typeface="Times New Roman"/>
              </a:rPr>
              <a:t>Известные сюжетно-ролевые </a:t>
            </a:r>
            <a:r>
              <a:rPr lang="ru-RU" sz="2400" b="1" dirty="0" smtClean="0">
                <a:solidFill>
                  <a:srgbClr val="7030A0"/>
                </a:solidFill>
                <a:latin typeface="Times New Roman"/>
                <a:ea typeface="Times New Roman"/>
              </a:rPr>
              <a:t>игры</a:t>
            </a:r>
            <a:endParaRPr lang="ru-RU" sz="1800" dirty="0">
              <a:solidFill>
                <a:srgbClr val="7030A0"/>
              </a:solidFill>
              <a:latin typeface="Times New Roman"/>
              <a:ea typeface="Times New Roman"/>
            </a:endParaRPr>
          </a:p>
          <a:p>
            <a:pPr>
              <a:spcAft>
                <a:spcPts val="0"/>
              </a:spcAft>
            </a:pPr>
            <a:r>
              <a:rPr lang="ru-RU" sz="1800" dirty="0">
                <a:solidFill>
                  <a:srgbClr val="7030A0"/>
                </a:solidFill>
                <a:latin typeface="Times New Roman"/>
                <a:ea typeface="Times New Roman"/>
              </a:rPr>
              <a:t>     </a:t>
            </a:r>
            <a:r>
              <a:rPr lang="ru-RU" sz="2000" dirty="0">
                <a:solidFill>
                  <a:srgbClr val="7030A0"/>
                </a:solidFill>
                <a:latin typeface="Monotype Corsiva" panose="03010101010201010101" pitchFamily="66" charset="0"/>
                <a:ea typeface="Times New Roman"/>
              </a:rPr>
              <a:t>Самая, пожалуй, древняя сюжетно-ролевая игра – это игра в «семью». Обычно ребенок сам начинает в нее играть, и от родителя требуется только ее контролировать, а также постараться понять, как он оценивает родителей и близких, не существуют ли какие-либо проблемы. </a:t>
            </a:r>
          </a:p>
          <a:p>
            <a:pPr>
              <a:spcAft>
                <a:spcPts val="0"/>
              </a:spcAft>
            </a:pPr>
            <a:r>
              <a:rPr lang="ru-RU" sz="2000" dirty="0">
                <a:solidFill>
                  <a:srgbClr val="7030A0"/>
                </a:solidFill>
                <a:latin typeface="Monotype Corsiva" panose="03010101010201010101" pitchFamily="66" charset="0"/>
                <a:ea typeface="Times New Roman"/>
              </a:rPr>
              <a:t>      Игра в «семью» уместна и для обычного семейного вечера, и для веселого времяпрепровождения с гостями. Для начала распределите роли между участниками. Причем папой может быть и 4-летний ребенок, а настоящая мама может исполнять роль маленькой доченьки. Войти в роль помогут ролевые атрибуты: одежда, игрушки, личные вещи и т. д. Важно перед началом игры проговорить основные действия той или иной роли. Например, папа ходит на работу, помогает выполнять домашние дела, ремонтирует мебель, мастерит. Мама - хозяйка в доме, готовит еду, стирает, убирает, смотрит за детьми. Ребенок играет, ходит в детский сад, помогает маме, шалит. А еще в семье могут быть дедушка, бабушка, тетя, собака, кошка и т. д.</a:t>
            </a:r>
          </a:p>
          <a:p>
            <a:pPr marL="0" indent="0" algn="ctr">
              <a:buNone/>
            </a:pPr>
            <a:r>
              <a:rPr lang="ru-RU" sz="1800" spc="50" dirty="0" smtClean="0">
                <a:latin typeface="Times New Roman"/>
                <a:ea typeface="Times New Roman"/>
              </a:rPr>
              <a:t>	</a:t>
            </a:r>
            <a:endParaRPr lang="ru-RU" sz="1800" b="1" i="1" dirty="0" smtClean="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xmlns="" val="1122264146"/>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arn(inVertic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arn(inVertical)">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arn(inVertical)">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barn(inVertical)">
                                      <p:cBhvr>
                                        <p:cTn id="22"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1055" y="2168237"/>
            <a:ext cx="8229600" cy="4525963"/>
          </a:xfrm>
        </p:spPr>
        <p:txBody>
          <a:bodyPr/>
          <a:lstStyle/>
          <a:p>
            <a:pPr>
              <a:spcAft>
                <a:spcPts val="0"/>
              </a:spcAft>
            </a:pPr>
            <a:r>
              <a:rPr lang="ru-RU" sz="2000" dirty="0">
                <a:solidFill>
                  <a:srgbClr val="7030A0"/>
                </a:solidFill>
                <a:latin typeface="Monotype Corsiva" panose="03010101010201010101" pitchFamily="66" charset="0"/>
                <a:ea typeface="Times New Roman"/>
              </a:rPr>
              <a:t>Через ролевую игру ребенка можно знакомить с различными профессиями, особенно, если их представителем является кто-то из родителей. </a:t>
            </a:r>
            <a:endParaRPr lang="ru-RU" sz="2000" dirty="0" smtClean="0">
              <a:solidFill>
                <a:srgbClr val="7030A0"/>
              </a:solidFill>
              <a:latin typeface="Monotype Corsiva" panose="03010101010201010101" pitchFamily="66" charset="0"/>
              <a:ea typeface="Times New Roman"/>
            </a:endParaRPr>
          </a:p>
          <a:p>
            <a:pPr>
              <a:spcAft>
                <a:spcPts val="0"/>
              </a:spcAft>
            </a:pPr>
            <a:r>
              <a:rPr lang="ru-RU" sz="2000" u="sng" dirty="0" smtClean="0">
                <a:solidFill>
                  <a:srgbClr val="7030A0"/>
                </a:solidFill>
                <a:latin typeface="Monotype Corsiva" panose="03010101010201010101" pitchFamily="66" charset="0"/>
                <a:ea typeface="Times New Roman"/>
              </a:rPr>
              <a:t>Классические </a:t>
            </a:r>
            <a:r>
              <a:rPr lang="ru-RU" sz="2000" u="sng" dirty="0">
                <a:solidFill>
                  <a:srgbClr val="7030A0"/>
                </a:solidFill>
                <a:latin typeface="Monotype Corsiva" panose="03010101010201010101" pitchFamily="66" charset="0"/>
                <a:ea typeface="Times New Roman"/>
              </a:rPr>
              <a:t>примеры</a:t>
            </a:r>
            <a:r>
              <a:rPr lang="ru-RU" sz="2000" dirty="0">
                <a:solidFill>
                  <a:srgbClr val="7030A0"/>
                </a:solidFill>
                <a:latin typeface="Monotype Corsiva" panose="03010101010201010101" pitchFamily="66" charset="0"/>
                <a:ea typeface="Times New Roman"/>
              </a:rPr>
              <a:t>: игра в пожарных, врачей, милиционеров и прочее.     </a:t>
            </a:r>
          </a:p>
          <a:p>
            <a:pPr>
              <a:spcAft>
                <a:spcPts val="0"/>
              </a:spcAft>
            </a:pPr>
            <a:r>
              <a:rPr lang="ru-RU" sz="2000" dirty="0">
                <a:solidFill>
                  <a:srgbClr val="7030A0"/>
                </a:solidFill>
                <a:latin typeface="Monotype Corsiva" panose="03010101010201010101" pitchFamily="66" charset="0"/>
                <a:ea typeface="Times New Roman"/>
              </a:rPr>
              <a:t>             С помощью исторических игр, например, в рыцарей, принцесс, и прочее, можно познакомить ребенка с другим миром, сформировать в нем вечные нравственные идеалы.</a:t>
            </a:r>
          </a:p>
          <a:p>
            <a:pPr>
              <a:spcAft>
                <a:spcPts val="0"/>
              </a:spcAft>
            </a:pPr>
            <a:r>
              <a:rPr lang="ru-RU" sz="2000" dirty="0">
                <a:solidFill>
                  <a:srgbClr val="7030A0"/>
                </a:solidFill>
                <a:latin typeface="Monotype Corsiva" panose="03010101010201010101" pitchFamily="66" charset="0"/>
                <a:ea typeface="Times New Roman"/>
              </a:rPr>
              <a:t>      Также очень важно помогать или хотя бы не препятствовать строительству домика для ребенка – под столом, накрытым тканью, из стульев – вариантов масса. Даже взрослым необходимо пространство для уединения, где можно чувствовать себя защищенным, дошкольнику же особенно это важно. Это место, которое он может осознавать как «свое», чего он ощутить не может, даже в собственной комнате.</a:t>
            </a:r>
          </a:p>
          <a:p>
            <a:endParaRPr lang="ru-RU" sz="2000" dirty="0">
              <a:latin typeface="Monotype Corsiva" panose="03010101010201010101" pitchFamily="66" charset="0"/>
            </a:endParaRPr>
          </a:p>
        </p:txBody>
      </p:sp>
    </p:spTree>
    <p:extLst>
      <p:ext uri="{BB962C8B-B14F-4D97-AF65-F5344CB8AC3E}">
        <p14:creationId xmlns:p14="http://schemas.microsoft.com/office/powerpoint/2010/main" xmlns="" val="3779838471"/>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1027" y="2891330"/>
            <a:ext cx="8229600" cy="2156659"/>
          </a:xfrm>
        </p:spPr>
        <p:txBody>
          <a:bodyPr/>
          <a:lstStyle/>
          <a:p>
            <a:pPr>
              <a:spcAft>
                <a:spcPts val="0"/>
              </a:spcAft>
            </a:pPr>
            <a:r>
              <a:rPr lang="ru-RU" sz="2400" dirty="0">
                <a:solidFill>
                  <a:srgbClr val="7030A0"/>
                </a:solidFill>
                <a:latin typeface="Monotype Corsiva" panose="03010101010201010101" pitchFamily="66" charset="0"/>
                <a:ea typeface="Times New Roman"/>
              </a:rPr>
              <a:t>Сюжетно-ролевые игры могут помочь справиться с разными детскими страхами или неприятием чего-либо. Например, если ребёнок боится воды, то игра «купаем куклу» поможет справиться с этой проблемой. А с тем, кто вечером с трудом засыпает, поиграть в игру «львенок хочет спать». </a:t>
            </a:r>
            <a:r>
              <a:rPr lang="ru-RU" sz="2400" dirty="0" smtClean="0">
                <a:solidFill>
                  <a:srgbClr val="7030A0"/>
                </a:solidFill>
                <a:latin typeface="Monotype Corsiva" panose="03010101010201010101" pitchFamily="66" charset="0"/>
                <a:ea typeface="Times New Roman"/>
              </a:rPr>
              <a:t>                </a:t>
            </a:r>
            <a:r>
              <a:rPr lang="ru-RU" sz="2400" dirty="0">
                <a:latin typeface="Monotype Corsiva" panose="03010101010201010101" pitchFamily="66" charset="0"/>
                <a:ea typeface="Times New Roman"/>
              </a:rPr>
              <a:t>	</a:t>
            </a:r>
          </a:p>
        </p:txBody>
      </p:sp>
    </p:spTree>
    <p:extLst>
      <p:ext uri="{BB962C8B-B14F-4D97-AF65-F5344CB8AC3E}">
        <p14:creationId xmlns:p14="http://schemas.microsoft.com/office/powerpoint/2010/main" xmlns="" val="1871623305"/>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9" name="Содержимое 2"/>
          <p:cNvSpPr>
            <a:spLocks noGrp="1"/>
          </p:cNvSpPr>
          <p:nvPr>
            <p:ph idx="4294967295"/>
          </p:nvPr>
        </p:nvSpPr>
        <p:spPr>
          <a:xfrm>
            <a:off x="251520" y="620688"/>
            <a:ext cx="6300192" cy="5761037"/>
          </a:xfrm>
        </p:spPr>
        <p:txBody>
          <a:bodyPr/>
          <a:lstStyle/>
          <a:p>
            <a:pPr>
              <a:buFont typeface="Wingdings" panose="05000000000000000000" pitchFamily="2" charset="2"/>
              <a:buChar char="Ø"/>
            </a:pPr>
            <a:endParaRPr lang="ru-RU" sz="1900" b="1" i="1" dirty="0" smtClean="0">
              <a:solidFill>
                <a:srgbClr val="002060"/>
              </a:solidFill>
              <a:latin typeface="Bookman Old Style" panose="02050604050505020204" pitchFamily="18" charset="0"/>
              <a:cs typeface="Times New Roman" pitchFamily="18" charset="0"/>
            </a:endParaRPr>
          </a:p>
          <a:p>
            <a:pPr marL="0" indent="0" algn="ctr">
              <a:buNone/>
            </a:pPr>
            <a:r>
              <a:rPr lang="ru-RU" sz="2800" b="1" i="1" kern="0" dirty="0" smtClean="0">
                <a:solidFill>
                  <a:srgbClr val="7030A0"/>
                </a:solidFill>
                <a:latin typeface="Bookman Old Style" panose="02050604050505020204" pitchFamily="18" charset="0"/>
              </a:rPr>
              <a:t>«</a:t>
            </a:r>
            <a:r>
              <a:rPr lang="ru-RU" sz="2800" b="1" i="1" kern="0" dirty="0">
                <a:solidFill>
                  <a:srgbClr val="7030A0"/>
                </a:solidFill>
                <a:latin typeface="Bookman Old Style" panose="02050604050505020204" pitchFamily="18" charset="0"/>
              </a:rPr>
              <a:t>Игра имеет в жизни ребенка такое же значение, как у взрослого – деятельность, работа, служба. </a:t>
            </a:r>
            <a:br>
              <a:rPr lang="ru-RU" sz="2800" b="1" i="1" kern="0" dirty="0">
                <a:solidFill>
                  <a:srgbClr val="7030A0"/>
                </a:solidFill>
                <a:latin typeface="Bookman Old Style" panose="02050604050505020204" pitchFamily="18" charset="0"/>
              </a:rPr>
            </a:br>
            <a:r>
              <a:rPr lang="ru-RU" sz="2800" b="1" i="1" kern="0" dirty="0">
                <a:solidFill>
                  <a:srgbClr val="7030A0"/>
                </a:solidFill>
                <a:latin typeface="Bookman Old Style" panose="02050604050505020204" pitchFamily="18" charset="0"/>
              </a:rPr>
              <a:t>Каков ребенок в игре, таков во многом он будет в работе, когда вырастет. Поэтому воспитание будущего деятеля происходит прежде всего в игре</a:t>
            </a:r>
            <a:r>
              <a:rPr lang="ru-RU" sz="2800" b="1" i="1" kern="0" dirty="0" smtClean="0">
                <a:solidFill>
                  <a:srgbClr val="7030A0"/>
                </a:solidFill>
                <a:latin typeface="Bookman Old Style" panose="02050604050505020204" pitchFamily="18" charset="0"/>
              </a:rPr>
              <a:t>»</a:t>
            </a:r>
          </a:p>
          <a:p>
            <a:pPr marL="0" indent="0" algn="r">
              <a:buNone/>
            </a:pPr>
            <a:r>
              <a:rPr lang="ru-RU" sz="2800" b="1" i="1" kern="0" dirty="0" smtClean="0">
                <a:solidFill>
                  <a:srgbClr val="7030A0"/>
                </a:solidFill>
                <a:latin typeface="Bookman Old Style" panose="02050604050505020204" pitchFamily="18" charset="0"/>
              </a:rPr>
              <a:t>А.С. Макаренко</a:t>
            </a:r>
            <a:r>
              <a:rPr lang="ru-RU" sz="2800" b="1" i="1" kern="0" dirty="0">
                <a:solidFill>
                  <a:srgbClr val="7030A0"/>
                </a:solidFill>
                <a:latin typeface="Bookman Old Style" panose="02050604050505020204" pitchFamily="18" charset="0"/>
              </a:rPr>
              <a:t/>
            </a:r>
            <a:br>
              <a:rPr lang="ru-RU" sz="2800" b="1" i="1" kern="0" dirty="0">
                <a:solidFill>
                  <a:srgbClr val="7030A0"/>
                </a:solidFill>
                <a:latin typeface="Bookman Old Style" panose="02050604050505020204" pitchFamily="18" charset="0"/>
              </a:rPr>
            </a:br>
            <a:endParaRPr lang="ru-RU" b="1" i="1" dirty="0" smtClean="0">
              <a:solidFill>
                <a:srgbClr val="7030A0"/>
              </a:solidFill>
              <a:latin typeface="Bookman Old Style" panose="02050604050505020204" pitchFamily="18" charset="0"/>
            </a:endParaRPr>
          </a:p>
        </p:txBody>
      </p:sp>
    </p:spTree>
    <p:extLst>
      <p:ext uri="{BB962C8B-B14F-4D97-AF65-F5344CB8AC3E}">
        <p14:creationId xmlns:p14="http://schemas.microsoft.com/office/powerpoint/2010/main" xmlns="" val="3190373771"/>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barn(inVertical)">
                                      <p:cBhvr>
                                        <p:cTn id="7" dur="500"/>
                                        <p:tgtEl>
                                          <p:spTgt spid="4099">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099">
                                            <p:txEl>
                                              <p:pRg st="2" end="2"/>
                                            </p:txEl>
                                          </p:spTgt>
                                        </p:tgtEl>
                                        <p:attrNameLst>
                                          <p:attrName>style.visibility</p:attrName>
                                        </p:attrNameLst>
                                      </p:cBhvr>
                                      <p:to>
                                        <p:strVal val="visible"/>
                                      </p:to>
                                    </p:set>
                                    <p:animEffect transition="in" filter="barn(inVertical)">
                                      <p:cBhvr>
                                        <p:cTn id="10"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996952"/>
            <a:ext cx="8229600" cy="1224136"/>
          </a:xfrm>
        </p:spPr>
        <p:txBody>
          <a:bodyPr/>
          <a:lstStyle/>
          <a:p>
            <a:pPr lvl="0" algn="ctr">
              <a:lnSpc>
                <a:spcPct val="80000"/>
              </a:lnSpc>
              <a:buClr>
                <a:srgbClr val="99FF66"/>
              </a:buClr>
              <a:buNone/>
              <a:defRPr/>
            </a:pPr>
            <a:r>
              <a:rPr lang="ru-RU" sz="3600" b="1" i="1" kern="0" dirty="0">
                <a:solidFill>
                  <a:srgbClr val="002060"/>
                </a:solidFill>
                <a:latin typeface="Bookman Old Style" panose="02050604050505020204" pitchFamily="18" charset="0"/>
                <a:cs typeface="Arial"/>
              </a:rPr>
              <a:t>Дайте  детству  состояться!</a:t>
            </a:r>
          </a:p>
          <a:p>
            <a:pPr lvl="0" algn="ctr">
              <a:lnSpc>
                <a:spcPct val="80000"/>
              </a:lnSpc>
              <a:buClr>
                <a:srgbClr val="99FF66"/>
              </a:buClr>
              <a:buNone/>
              <a:defRPr/>
            </a:pPr>
            <a:r>
              <a:rPr lang="ru-RU" sz="3600" b="1" i="1" kern="0" dirty="0" smtClean="0">
                <a:solidFill>
                  <a:srgbClr val="002060"/>
                </a:solidFill>
                <a:latin typeface="Bookman Old Style" panose="02050604050505020204" pitchFamily="18" charset="0"/>
                <a:cs typeface="Arial"/>
              </a:rPr>
              <a:t>Дайте   </a:t>
            </a:r>
            <a:r>
              <a:rPr lang="ru-RU" sz="3600" b="1" i="1" kern="0" dirty="0">
                <a:solidFill>
                  <a:srgbClr val="002060"/>
                </a:solidFill>
                <a:latin typeface="Bookman Old Style" panose="02050604050505020204" pitchFamily="18" charset="0"/>
                <a:cs typeface="Arial"/>
              </a:rPr>
              <a:t>детству   наиграться!</a:t>
            </a:r>
          </a:p>
          <a:p>
            <a:endParaRPr lang="ru-RU" i="1"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xmlns="" val="1535301003"/>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Содержимое 2"/>
          <p:cNvSpPr>
            <a:spLocks noGrp="1"/>
          </p:cNvSpPr>
          <p:nvPr>
            <p:ph idx="1"/>
          </p:nvPr>
        </p:nvSpPr>
        <p:spPr>
          <a:xfrm>
            <a:off x="290946" y="1988839"/>
            <a:ext cx="8457518" cy="4384252"/>
          </a:xfrm>
        </p:spPr>
        <p:txBody>
          <a:bodyPr/>
          <a:lstStyle/>
          <a:p>
            <a:pPr>
              <a:spcAft>
                <a:spcPts val="0"/>
              </a:spcAft>
            </a:pPr>
            <a:r>
              <a:rPr lang="ru-RU" sz="2800" smtClean="0">
                <a:solidFill>
                  <a:srgbClr val="7030A0"/>
                </a:solidFill>
                <a:latin typeface="Monotype Corsiva" panose="03010101010201010101" pitchFamily="66" charset="0"/>
                <a:ea typeface="Times New Roman"/>
              </a:rPr>
              <a:t>Погоня </a:t>
            </a:r>
            <a:r>
              <a:rPr lang="ru-RU" sz="2800" dirty="0">
                <a:solidFill>
                  <a:srgbClr val="7030A0"/>
                </a:solidFill>
                <a:latin typeface="Monotype Corsiva" panose="03010101010201010101" pitchFamily="66" charset="0"/>
                <a:ea typeface="Times New Roman"/>
              </a:rPr>
              <a:t>за ранним развитием и обучением со </a:t>
            </a:r>
            <a:r>
              <a:rPr lang="ru-RU" sz="2800" dirty="0" smtClean="0">
                <a:solidFill>
                  <a:srgbClr val="7030A0"/>
                </a:solidFill>
                <a:latin typeface="Monotype Corsiva" panose="03010101010201010101" pitchFamily="66" charset="0"/>
                <a:ea typeface="Times New Roman"/>
              </a:rPr>
              <a:t>стороны </a:t>
            </a:r>
            <a:r>
              <a:rPr lang="ru-RU" sz="2800" dirty="0">
                <a:solidFill>
                  <a:srgbClr val="7030A0"/>
                </a:solidFill>
                <a:latin typeface="Monotype Corsiva" panose="03010101010201010101" pitchFamily="66" charset="0"/>
                <a:ea typeface="Times New Roman"/>
              </a:rPr>
              <a:t>родителей и воспитателей  приводит к тому, что игра перестает занимать ведущее место в жизни ребенка. Большое внимание уделяется интеллектуальному обучению, раннему изучению букв и цифр. Игра остается на последнем месте. Дети не умеют играть.   Вернуть игре  исконный характер ведущей деятельности возможно только общими усилиями педагогов и родителей. </a:t>
            </a:r>
          </a:p>
          <a:p>
            <a:pPr marL="0" indent="0" algn="ctr">
              <a:buNone/>
            </a:pPr>
            <a:r>
              <a:rPr lang="ru-RU" spc="50" dirty="0" smtClean="0">
                <a:latin typeface="Times New Roman"/>
                <a:ea typeface="Times New Roman"/>
              </a:rPr>
              <a:t>	</a:t>
            </a:r>
            <a:endParaRPr lang="ru-RU" sz="2800" b="1" i="1" dirty="0" smtClean="0">
              <a:solidFill>
                <a:srgbClr val="002060"/>
              </a:solidFill>
              <a:latin typeface="Bookman Old Style" panose="02050604050505020204"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arn(inVertic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arn(inVertical)">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772816"/>
            <a:ext cx="8229600" cy="1143000"/>
          </a:xfrm>
        </p:spPr>
        <p:txBody>
          <a:bodyPr/>
          <a:lstStyle/>
          <a:p>
            <a:r>
              <a:rPr lang="ru-RU" sz="3000" b="1" dirty="0">
                <a:solidFill>
                  <a:srgbClr val="7030A0"/>
                </a:solidFill>
                <a:latin typeface="Monotype Corsiva" pitchFamily="66" charset="0"/>
              </a:rPr>
              <a:t>Характеристика </a:t>
            </a:r>
            <a:br>
              <a:rPr lang="ru-RU" sz="3000" b="1" dirty="0">
                <a:solidFill>
                  <a:srgbClr val="7030A0"/>
                </a:solidFill>
                <a:latin typeface="Monotype Corsiva" pitchFamily="66" charset="0"/>
              </a:rPr>
            </a:br>
            <a:r>
              <a:rPr lang="ru-RU" sz="3000" b="1" dirty="0">
                <a:solidFill>
                  <a:srgbClr val="7030A0"/>
                </a:solidFill>
                <a:latin typeface="Monotype Corsiva" pitchFamily="66" charset="0"/>
              </a:rPr>
              <a:t>основных видов игр и их классификация</a:t>
            </a:r>
            <a:endParaRPr lang="ru-RU" dirty="0">
              <a:solidFill>
                <a:srgbClr val="7030A0"/>
              </a:solidFill>
            </a:endParaRPr>
          </a:p>
        </p:txBody>
      </p:sp>
      <p:sp>
        <p:nvSpPr>
          <p:cNvPr id="3" name="Объект 2"/>
          <p:cNvSpPr>
            <a:spLocks noGrp="1"/>
          </p:cNvSpPr>
          <p:nvPr>
            <p:ph idx="1"/>
          </p:nvPr>
        </p:nvSpPr>
        <p:spPr>
          <a:xfrm>
            <a:off x="683568" y="2852936"/>
            <a:ext cx="8229600" cy="3647968"/>
          </a:xfrm>
        </p:spPr>
        <p:txBody>
          <a:bodyPr/>
          <a:lstStyle/>
          <a:p>
            <a:pPr lvl="0" algn="just">
              <a:buNone/>
            </a:pPr>
            <a:r>
              <a:rPr lang="ru-RU" sz="2500" dirty="0">
                <a:solidFill>
                  <a:srgbClr val="7030A0"/>
                </a:solidFill>
                <a:latin typeface="Monotype Corsiva" pitchFamily="66" charset="0"/>
              </a:rPr>
              <a:t>Условно игры можно разделить на две основные группы:</a:t>
            </a:r>
          </a:p>
          <a:p>
            <a:pPr lvl="0" algn="just">
              <a:buFont typeface="Wingdings" pitchFamily="2" charset="2"/>
              <a:buChar char="Ø"/>
            </a:pPr>
            <a:r>
              <a:rPr lang="ru-RU" sz="2500" b="1" dirty="0">
                <a:solidFill>
                  <a:srgbClr val="7030A0"/>
                </a:solidFill>
                <a:latin typeface="Monotype Corsiva" pitchFamily="66" charset="0"/>
              </a:rPr>
              <a:t>Сюжетно- ролевые </a:t>
            </a:r>
            <a:r>
              <a:rPr lang="ru-RU" sz="2500" dirty="0">
                <a:solidFill>
                  <a:srgbClr val="7030A0"/>
                </a:solidFill>
                <a:latin typeface="Monotype Corsiva" pitchFamily="66" charset="0"/>
              </a:rPr>
              <a:t>– деятельность творческого характера, в которой дети берут на себя роли  и в обобщённой форме воспроизводят деятельность и отношения взрослых, используя предметы – заместители.</a:t>
            </a:r>
          </a:p>
          <a:p>
            <a:pPr lvl="0" algn="just">
              <a:buFont typeface="Wingdings" pitchFamily="2" charset="2"/>
              <a:buChar char="Ø"/>
            </a:pPr>
            <a:r>
              <a:rPr lang="ru-RU" sz="2500" b="1" dirty="0">
                <a:solidFill>
                  <a:srgbClr val="7030A0"/>
                </a:solidFill>
                <a:latin typeface="Monotype Corsiva" pitchFamily="66" charset="0"/>
              </a:rPr>
              <a:t>Игры с правилами . К таким играм относятся </a:t>
            </a:r>
            <a:r>
              <a:rPr lang="ru-RU" sz="2500" dirty="0">
                <a:solidFill>
                  <a:srgbClr val="7030A0"/>
                </a:solidFill>
                <a:latin typeface="Monotype Corsiva" pitchFamily="66" charset="0"/>
              </a:rPr>
              <a:t>дидактические игры (с предметами и игрушками, словесные дидактические, настольно- печатные, музыкально- дидактические игры) и подвижные (сюжетные, бессюжетные, с  элементами спорта).</a:t>
            </a:r>
          </a:p>
        </p:txBody>
      </p:sp>
    </p:spTree>
    <p:extLst>
      <p:ext uri="{BB962C8B-B14F-4D97-AF65-F5344CB8AC3E}">
        <p14:creationId xmlns:p14="http://schemas.microsoft.com/office/powerpoint/2010/main" xmlns="" val="20739115"/>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3944" y="1772816"/>
            <a:ext cx="8229600" cy="1280786"/>
          </a:xfrm>
        </p:spPr>
        <p:txBody>
          <a:bodyPr/>
          <a:lstStyle/>
          <a:p>
            <a:pPr marL="0" indent="0" algn="ctr">
              <a:buNone/>
            </a:pPr>
            <a:r>
              <a:rPr lang="ru-RU" sz="4000" b="1" kern="0" dirty="0" smtClean="0">
                <a:solidFill>
                  <a:srgbClr val="C00000"/>
                </a:solidFill>
                <a:cs typeface="Calibri"/>
                <a:sym typeface="Calibri"/>
              </a:rPr>
              <a:t>  </a:t>
            </a:r>
            <a:r>
              <a:rPr lang="ru-RU" sz="3600" b="1" kern="0" dirty="0" smtClean="0">
                <a:solidFill>
                  <a:srgbClr val="C00000"/>
                </a:solidFill>
                <a:latin typeface="Monotype Corsiva" panose="03010101010201010101" pitchFamily="66" charset="0"/>
                <a:cs typeface="Calibri"/>
                <a:sym typeface="Calibri"/>
              </a:rPr>
              <a:t>Значение </a:t>
            </a:r>
            <a:r>
              <a:rPr lang="ru-RU" sz="3600" b="1" kern="0" dirty="0">
                <a:solidFill>
                  <a:srgbClr val="C00000"/>
                </a:solidFill>
                <a:latin typeface="Monotype Corsiva" panose="03010101010201010101" pitchFamily="66" charset="0"/>
                <a:cs typeface="Calibri"/>
                <a:sym typeface="Calibri"/>
              </a:rPr>
              <a:t>сюжетно-ролевой игры </a:t>
            </a:r>
            <a:r>
              <a:rPr lang="ru-RU" sz="3600" b="1" kern="0" dirty="0" smtClean="0">
                <a:solidFill>
                  <a:srgbClr val="C00000"/>
                </a:solidFill>
                <a:latin typeface="Monotype Corsiva" panose="03010101010201010101" pitchFamily="66" charset="0"/>
                <a:cs typeface="Calibri"/>
                <a:sym typeface="Calibri"/>
              </a:rPr>
              <a:t>на </a:t>
            </a:r>
            <a:r>
              <a:rPr lang="ru-RU" sz="3600" b="1" kern="0" dirty="0">
                <a:solidFill>
                  <a:srgbClr val="C00000"/>
                </a:solidFill>
                <a:latin typeface="Monotype Corsiva" panose="03010101010201010101" pitchFamily="66" charset="0"/>
                <a:cs typeface="Calibri"/>
                <a:sym typeface="Calibri"/>
              </a:rPr>
              <a:t>развитие детей очень велико.</a:t>
            </a:r>
            <a:endParaRPr lang="ru-RU" sz="3600" dirty="0">
              <a:latin typeface="Monotype Corsiva" panose="03010101010201010101" pitchFamily="66" charset="0"/>
            </a:endParaRPr>
          </a:p>
        </p:txBody>
      </p:sp>
      <p:sp>
        <p:nvSpPr>
          <p:cNvPr id="4" name="Прямоугольник 3"/>
          <p:cNvSpPr/>
          <p:nvPr/>
        </p:nvSpPr>
        <p:spPr>
          <a:xfrm>
            <a:off x="251520" y="2996952"/>
            <a:ext cx="8640960" cy="4062651"/>
          </a:xfrm>
          <a:prstGeom prst="rect">
            <a:avLst/>
          </a:prstGeom>
        </p:spPr>
        <p:txBody>
          <a:bodyPr wrap="square">
            <a:spAutoFit/>
          </a:bodyPr>
          <a:lstStyle/>
          <a:p>
            <a:pPr lvl="0" fontAlgn="auto">
              <a:spcBef>
                <a:spcPts val="520"/>
              </a:spcBef>
              <a:spcAft>
                <a:spcPts val="0"/>
              </a:spcAft>
              <a:buClr>
                <a:srgbClr val="FFFFFF"/>
              </a:buClr>
            </a:pPr>
            <a:r>
              <a:rPr kumimoji="0" lang="ru-RU" sz="2400" b="0" i="0" u="none" strike="noStrike" kern="0" cap="none" spc="0" normalizeH="0" baseline="0" noProof="0" dirty="0" smtClean="0">
                <a:ln>
                  <a:noFill/>
                </a:ln>
                <a:solidFill>
                  <a:srgbClr val="000000"/>
                </a:solidFill>
                <a:effectLst/>
                <a:uLnTx/>
                <a:uFillTx/>
                <a:latin typeface="Monotype Corsiva" panose="03010101010201010101" pitchFamily="66" charset="0"/>
                <a:cs typeface="Arial"/>
                <a:sym typeface="Arial"/>
              </a:rPr>
              <a:t>1</a:t>
            </a:r>
            <a:r>
              <a:rPr kumimoji="0" lang="ru-RU" sz="2400" b="0" i="0" u="none" strike="noStrike" kern="0" cap="none" spc="0" normalizeH="0" baseline="0" noProof="0" dirty="0" smtClean="0">
                <a:ln>
                  <a:noFill/>
                </a:ln>
                <a:solidFill>
                  <a:srgbClr val="7030A0"/>
                </a:solidFill>
                <a:effectLst/>
                <a:uLnTx/>
                <a:uFillTx/>
                <a:latin typeface="Monotype Corsiva" panose="03010101010201010101" pitchFamily="66" charset="0"/>
                <a:cs typeface="Arial"/>
                <a:sym typeface="Arial"/>
              </a:rPr>
              <a:t>. В игре придумывается сюжет -значит развивается фантазия.</a:t>
            </a:r>
            <a:br>
              <a:rPr kumimoji="0" lang="ru-RU" sz="2400" b="0" i="0" u="none" strike="noStrike" kern="0" cap="none" spc="0" normalizeH="0" baseline="0" noProof="0" dirty="0" smtClean="0">
                <a:ln>
                  <a:noFill/>
                </a:ln>
                <a:solidFill>
                  <a:srgbClr val="7030A0"/>
                </a:solidFill>
                <a:effectLst/>
                <a:uLnTx/>
                <a:uFillTx/>
                <a:latin typeface="Monotype Corsiva" panose="03010101010201010101" pitchFamily="66" charset="0"/>
                <a:cs typeface="Arial"/>
                <a:sym typeface="Arial"/>
              </a:rPr>
            </a:br>
            <a:r>
              <a:rPr kumimoji="0" lang="ru-RU" sz="2400" b="0" i="0" u="none" strike="noStrike" kern="0" cap="none" spc="0" normalizeH="0" baseline="0" noProof="0" dirty="0" smtClean="0">
                <a:ln>
                  <a:noFill/>
                </a:ln>
                <a:solidFill>
                  <a:srgbClr val="7030A0"/>
                </a:solidFill>
                <a:effectLst/>
                <a:uLnTx/>
                <a:uFillTx/>
                <a:latin typeface="Monotype Corsiva" panose="03010101010201010101" pitchFamily="66" charset="0"/>
                <a:cs typeface="Arial"/>
                <a:sym typeface="Arial"/>
              </a:rPr>
              <a:t>2. В игре ведутся диалоги между играющими- значит развивается речь.</a:t>
            </a:r>
            <a:br>
              <a:rPr kumimoji="0" lang="ru-RU" sz="2400" b="0" i="0" u="none" strike="noStrike" kern="0" cap="none" spc="0" normalizeH="0" baseline="0" noProof="0" dirty="0" smtClean="0">
                <a:ln>
                  <a:noFill/>
                </a:ln>
                <a:solidFill>
                  <a:srgbClr val="7030A0"/>
                </a:solidFill>
                <a:effectLst/>
                <a:uLnTx/>
                <a:uFillTx/>
                <a:latin typeface="Monotype Corsiva" panose="03010101010201010101" pitchFamily="66" charset="0"/>
                <a:cs typeface="Arial"/>
                <a:sym typeface="Arial"/>
              </a:rPr>
            </a:br>
            <a:r>
              <a:rPr kumimoji="0" lang="ru-RU" sz="2400" b="0" i="0" u="none" strike="noStrike" kern="0" cap="none" spc="0" normalizeH="0" baseline="0" noProof="0" dirty="0" smtClean="0">
                <a:ln>
                  <a:noFill/>
                </a:ln>
                <a:solidFill>
                  <a:srgbClr val="7030A0"/>
                </a:solidFill>
                <a:effectLst/>
                <a:uLnTx/>
                <a:uFillTx/>
                <a:latin typeface="Monotype Corsiva" panose="03010101010201010101" pitchFamily="66" charset="0"/>
                <a:cs typeface="Arial"/>
                <a:sym typeface="Arial"/>
              </a:rPr>
              <a:t>3. Используются заместители предметов- развивается воображение.</a:t>
            </a:r>
            <a:br>
              <a:rPr kumimoji="0" lang="ru-RU" sz="2400" b="0" i="0" u="none" strike="noStrike" kern="0" cap="none" spc="0" normalizeH="0" baseline="0" noProof="0" dirty="0" smtClean="0">
                <a:ln>
                  <a:noFill/>
                </a:ln>
                <a:solidFill>
                  <a:srgbClr val="7030A0"/>
                </a:solidFill>
                <a:effectLst/>
                <a:uLnTx/>
                <a:uFillTx/>
                <a:latin typeface="Monotype Corsiva" panose="03010101010201010101" pitchFamily="66" charset="0"/>
                <a:cs typeface="Arial"/>
                <a:sym typeface="Arial"/>
              </a:rPr>
            </a:br>
            <a:r>
              <a:rPr kumimoji="0" lang="ru-RU" sz="2400" b="0" i="0" u="none" strike="noStrike" kern="0" cap="none" spc="0" normalizeH="0" baseline="0" noProof="0" dirty="0" smtClean="0">
                <a:ln>
                  <a:noFill/>
                </a:ln>
                <a:solidFill>
                  <a:srgbClr val="7030A0"/>
                </a:solidFill>
                <a:effectLst/>
                <a:uLnTx/>
                <a:uFillTx/>
                <a:latin typeface="Monotype Corsiva" panose="03010101010201010101" pitchFamily="66" charset="0"/>
                <a:cs typeface="Arial"/>
                <a:sym typeface="Arial"/>
              </a:rPr>
              <a:t>4. Придумываются костюмы дети проявляют творчество.</a:t>
            </a:r>
            <a:r>
              <a:rPr lang="ru-RU" sz="2400" kern="0" dirty="0">
                <a:solidFill>
                  <a:srgbClr val="7030A0"/>
                </a:solidFill>
                <a:latin typeface="Monotype Corsiva" panose="03010101010201010101" pitchFamily="66" charset="0"/>
                <a:cs typeface="Arial"/>
                <a:sym typeface="Arial"/>
              </a:rPr>
              <a:t/>
            </a:r>
            <a:br>
              <a:rPr lang="ru-RU" sz="2400" kern="0" dirty="0">
                <a:solidFill>
                  <a:srgbClr val="7030A0"/>
                </a:solidFill>
                <a:latin typeface="Monotype Corsiva" panose="03010101010201010101" pitchFamily="66" charset="0"/>
                <a:cs typeface="Arial"/>
                <a:sym typeface="Arial"/>
              </a:rPr>
            </a:br>
            <a:r>
              <a:rPr lang="ru-RU" sz="2400" kern="0" dirty="0">
                <a:solidFill>
                  <a:srgbClr val="7030A0"/>
                </a:solidFill>
                <a:latin typeface="Monotype Corsiva" panose="03010101010201010101" pitchFamily="66" charset="0"/>
                <a:cs typeface="Arial"/>
                <a:sym typeface="Arial"/>
              </a:rPr>
              <a:t>5. В игре познается окружающий мир</a:t>
            </a:r>
            <a:r>
              <a:rPr lang="ru-RU" sz="2400" kern="0" dirty="0" smtClean="0">
                <a:solidFill>
                  <a:srgbClr val="7030A0"/>
                </a:solidFill>
                <a:latin typeface="Monotype Corsiva" panose="03010101010201010101" pitchFamily="66" charset="0"/>
                <a:cs typeface="Arial"/>
                <a:sym typeface="Arial"/>
              </a:rPr>
              <a:t>.</a:t>
            </a:r>
            <a:r>
              <a:rPr lang="ru-RU" sz="2400" kern="0" dirty="0">
                <a:solidFill>
                  <a:srgbClr val="7030A0"/>
                </a:solidFill>
                <a:latin typeface="Monotype Corsiva" panose="03010101010201010101" pitchFamily="66" charset="0"/>
                <a:cs typeface="Arial"/>
                <a:sym typeface="Arial"/>
              </a:rPr>
              <a:t/>
            </a:r>
            <a:br>
              <a:rPr lang="ru-RU" sz="2400" kern="0" dirty="0">
                <a:solidFill>
                  <a:srgbClr val="7030A0"/>
                </a:solidFill>
                <a:latin typeface="Monotype Corsiva" panose="03010101010201010101" pitchFamily="66" charset="0"/>
                <a:cs typeface="Arial"/>
                <a:sym typeface="Arial"/>
              </a:rPr>
            </a:br>
            <a:r>
              <a:rPr lang="ru-RU" sz="2400" kern="0" dirty="0">
                <a:solidFill>
                  <a:srgbClr val="7030A0"/>
                </a:solidFill>
                <a:latin typeface="Monotype Corsiva" panose="03010101010201010101" pitchFamily="66" charset="0"/>
                <a:cs typeface="Arial"/>
                <a:sym typeface="Arial"/>
              </a:rPr>
              <a:t>6. В игре дети знакомятся с такими сторонами действительности, как действия и взаимоотношения взрослых</a:t>
            </a:r>
            <a:r>
              <a:rPr lang="ru-RU" sz="2400" kern="0" dirty="0" smtClean="0">
                <a:solidFill>
                  <a:srgbClr val="7030A0"/>
                </a:solidFill>
                <a:latin typeface="Monotype Corsiva" panose="03010101010201010101" pitchFamily="66" charset="0"/>
                <a:cs typeface="Arial"/>
                <a:sym typeface="Arial"/>
              </a:rPr>
              <a:t>.</a:t>
            </a:r>
            <a:r>
              <a:rPr lang="ru-RU" sz="2400" kern="0" dirty="0">
                <a:solidFill>
                  <a:srgbClr val="7030A0"/>
                </a:solidFill>
                <a:latin typeface="Monotype Corsiva" panose="03010101010201010101" pitchFamily="66" charset="0"/>
                <a:cs typeface="Arial"/>
                <a:sym typeface="Arial"/>
              </a:rPr>
              <a:t/>
            </a:r>
            <a:br>
              <a:rPr lang="ru-RU" sz="2400" kern="0" dirty="0">
                <a:solidFill>
                  <a:srgbClr val="7030A0"/>
                </a:solidFill>
                <a:latin typeface="Monotype Corsiva" panose="03010101010201010101" pitchFamily="66" charset="0"/>
                <a:cs typeface="Arial"/>
                <a:sym typeface="Arial"/>
              </a:rPr>
            </a:br>
            <a:r>
              <a:rPr lang="ru-RU" sz="2400" kern="0" dirty="0">
                <a:solidFill>
                  <a:srgbClr val="7030A0"/>
                </a:solidFill>
                <a:latin typeface="Monotype Corsiva" panose="03010101010201010101" pitchFamily="66" charset="0"/>
                <a:cs typeface="Arial"/>
                <a:sym typeface="Arial"/>
              </a:rPr>
              <a:t>7. развивается самооценка (оценка своих возможностей, качеств и места среди других детей. От самооценки зависит отношение к успехам и неудачам) .</a:t>
            </a:r>
          </a:p>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xmlns="" val="1005301037"/>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54182" y="2204864"/>
            <a:ext cx="8229600" cy="3753336"/>
          </a:xfrm>
        </p:spPr>
        <p:txBody>
          <a:bodyPr/>
          <a:lstStyle/>
          <a:p>
            <a:pPr marL="273050" lvl="0" indent="-273050" algn="ctr">
              <a:spcBef>
                <a:spcPts val="600"/>
              </a:spcBef>
              <a:buClr>
                <a:srgbClr val="B13F9A"/>
              </a:buClr>
              <a:buSzPct val="73000"/>
              <a:buNone/>
            </a:pPr>
            <a:r>
              <a:rPr lang="ru-RU" altLang="ru-RU" sz="3600" b="1" dirty="0">
                <a:solidFill>
                  <a:srgbClr val="7030A0"/>
                </a:solidFill>
                <a:latin typeface="Monotype Corsiva" panose="03010101010201010101" pitchFamily="66" charset="0"/>
              </a:rPr>
              <a:t>Сюжетно-ролевая игра есть деятельность, в которой дети берут на себя трудовые или социальные функции взрослых людей и в специально создаваемых ими игровых, воображаемых условиях воспроизводят (или моделируют) жизнь взрослых и отношения между ними.    </a:t>
            </a:r>
            <a:endParaRPr lang="ru-RU" altLang="ru-RU" sz="3600" dirty="0">
              <a:solidFill>
                <a:srgbClr val="7030A0"/>
              </a:solidFill>
              <a:latin typeface="Monotype Corsiva" panose="03010101010201010101" pitchFamily="66" charset="0"/>
            </a:endParaRPr>
          </a:p>
        </p:txBody>
      </p:sp>
    </p:spTree>
    <p:extLst>
      <p:ext uri="{BB962C8B-B14F-4D97-AF65-F5344CB8AC3E}">
        <p14:creationId xmlns:p14="http://schemas.microsoft.com/office/powerpoint/2010/main" xmlns="" val="1237487023"/>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Содержимое 2"/>
          <p:cNvSpPr>
            <a:spLocks noGrp="1"/>
          </p:cNvSpPr>
          <p:nvPr>
            <p:ph idx="1"/>
          </p:nvPr>
        </p:nvSpPr>
        <p:spPr>
          <a:xfrm>
            <a:off x="539552" y="1988839"/>
            <a:ext cx="8208911" cy="4384252"/>
          </a:xfrm>
        </p:spPr>
        <p:txBody>
          <a:bodyPr/>
          <a:lstStyle/>
          <a:p>
            <a:pPr marL="0" indent="0" algn="ctr">
              <a:buNone/>
            </a:pPr>
            <a:r>
              <a:rPr lang="ru-RU" spc="50" dirty="0" smtClean="0">
                <a:latin typeface="Times New Roman"/>
                <a:ea typeface="Times New Roman"/>
              </a:rPr>
              <a:t>	</a:t>
            </a:r>
            <a:endParaRPr lang="ru-RU" sz="2800" b="1" i="1" dirty="0" smtClean="0">
              <a:solidFill>
                <a:srgbClr val="002060"/>
              </a:solidFill>
              <a:latin typeface="Bookman Old Style" panose="02050604050505020204" pitchFamily="18" charset="0"/>
            </a:endParaRPr>
          </a:p>
        </p:txBody>
      </p:sp>
      <p:sp>
        <p:nvSpPr>
          <p:cNvPr id="2" name="Прямоугольник 1"/>
          <p:cNvSpPr/>
          <p:nvPr/>
        </p:nvSpPr>
        <p:spPr>
          <a:xfrm>
            <a:off x="467544" y="2348880"/>
            <a:ext cx="8407571" cy="3785652"/>
          </a:xfrm>
          <a:prstGeom prst="rect">
            <a:avLst/>
          </a:prstGeom>
        </p:spPr>
        <p:txBody>
          <a:bodyPr wrap="square">
            <a:spAutoFit/>
          </a:bodyPr>
          <a:lstStyle/>
          <a:p>
            <a:pPr>
              <a:spcAft>
                <a:spcPts val="0"/>
              </a:spcAft>
            </a:pPr>
            <a:r>
              <a:rPr lang="ru-RU" sz="2000" dirty="0">
                <a:solidFill>
                  <a:srgbClr val="7030A0"/>
                </a:solidFill>
                <a:latin typeface="Monotype Corsiva" panose="03010101010201010101" pitchFamily="66" charset="0"/>
                <a:ea typeface="Times New Roman"/>
              </a:rPr>
              <a:t>На вопрос, сколько времени играть с ребенком в сюжетно-ролевые игры, любой психолог ответит: «столько, сколько ему необходимо». Не стоит думать, что над вами издеваются, психолог прав: каждый ребенок индивидуальность. Не существует готовых положений о том, сколько, в какое время, до или после еды играть с ребенком. Однако, как правило, нетрудно понять в какой момент ребенок переиграл, а когда не доиграл и, исходя из этого, уже делать вывод: нужно ли изменять ситуацию, или нет. </a:t>
            </a:r>
          </a:p>
          <a:p>
            <a:r>
              <a:rPr lang="ru-RU" sz="2000" dirty="0">
                <a:solidFill>
                  <a:srgbClr val="7030A0"/>
                </a:solidFill>
                <a:latin typeface="Monotype Corsiva" panose="03010101010201010101" pitchFamily="66" charset="0"/>
                <a:ea typeface="Times New Roman"/>
              </a:rPr>
              <a:t>     Самое очевидное влияние взрослого на ролевую игру это старт самой игры, показать, как и во что можно играть. Учитывая, что ребенок одинаково копирует хорошее и плохое, то, давая направление его сюжетно-ролевой игре, взрослый получает в руки мощный инструмент влияния на будущие наклонности ребёнка, играя, можно воспитывать малыша. </a:t>
            </a:r>
            <a:endParaRPr lang="ru-RU" sz="2000" dirty="0">
              <a:solidFill>
                <a:srgbClr val="7030A0"/>
              </a:solidFill>
              <a:latin typeface="Monotype Corsiva" panose="03010101010201010101" pitchFamily="66" charset="0"/>
            </a:endParaRPr>
          </a:p>
        </p:txBody>
      </p:sp>
    </p:spTree>
    <p:extLst>
      <p:ext uri="{BB962C8B-B14F-4D97-AF65-F5344CB8AC3E}">
        <p14:creationId xmlns:p14="http://schemas.microsoft.com/office/powerpoint/2010/main" xmlns="" val="696422567"/>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arn(inVertical)">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9" name="Содержимое 2"/>
          <p:cNvSpPr>
            <a:spLocks noGrp="1"/>
          </p:cNvSpPr>
          <p:nvPr>
            <p:ph idx="1"/>
          </p:nvPr>
        </p:nvSpPr>
        <p:spPr>
          <a:xfrm>
            <a:off x="107504" y="620688"/>
            <a:ext cx="7344816" cy="5544616"/>
          </a:xfrm>
        </p:spPr>
        <p:txBody>
          <a:bodyPr/>
          <a:lstStyle/>
          <a:p>
            <a:pPr>
              <a:spcAft>
                <a:spcPts val="0"/>
              </a:spcAft>
            </a:pPr>
            <a:r>
              <a:rPr lang="ru-RU" sz="2400" dirty="0">
                <a:solidFill>
                  <a:srgbClr val="7030A0"/>
                </a:solidFill>
                <a:latin typeface="Monotype Corsiva" panose="03010101010201010101" pitchFamily="66" charset="0"/>
                <a:ea typeface="Times New Roman"/>
              </a:rPr>
              <a:t>Для того чтобы правильно организовать ролевую игру надо помнить три простых правила. </a:t>
            </a:r>
            <a:endParaRPr lang="ru-RU" sz="2400" dirty="0" smtClean="0">
              <a:solidFill>
                <a:srgbClr val="7030A0"/>
              </a:solidFill>
              <a:latin typeface="Monotype Corsiva" panose="03010101010201010101" pitchFamily="66" charset="0"/>
              <a:ea typeface="Times New Roman"/>
            </a:endParaRPr>
          </a:p>
          <a:p>
            <a:pPr>
              <a:spcAft>
                <a:spcPts val="0"/>
              </a:spcAft>
            </a:pPr>
            <a:r>
              <a:rPr lang="ru-RU" sz="2400" b="1" dirty="0" smtClean="0">
                <a:solidFill>
                  <a:srgbClr val="7030A0"/>
                </a:solidFill>
                <a:latin typeface="Times New Roman"/>
                <a:ea typeface="Times New Roman"/>
              </a:rPr>
              <a:t>Во-первых</a:t>
            </a:r>
            <a:r>
              <a:rPr lang="ru-RU" sz="2400" dirty="0">
                <a:solidFill>
                  <a:srgbClr val="7030A0"/>
                </a:solidFill>
                <a:latin typeface="Times New Roman"/>
                <a:ea typeface="Times New Roman"/>
              </a:rPr>
              <a:t>, </a:t>
            </a:r>
            <a:r>
              <a:rPr lang="ru-RU" sz="2400" dirty="0">
                <a:solidFill>
                  <a:srgbClr val="7030A0"/>
                </a:solidFill>
                <a:latin typeface="Monotype Corsiva" panose="03010101010201010101" pitchFamily="66" charset="0"/>
                <a:ea typeface="Times New Roman"/>
              </a:rPr>
              <a:t>игра не должна строиться на принуждении, это свободное проявление воли ребенка. </a:t>
            </a:r>
            <a:endParaRPr lang="ru-RU" sz="2400" dirty="0" smtClean="0">
              <a:solidFill>
                <a:srgbClr val="7030A0"/>
              </a:solidFill>
              <a:latin typeface="Monotype Corsiva" panose="03010101010201010101" pitchFamily="66" charset="0"/>
              <a:ea typeface="Times New Roman"/>
            </a:endParaRPr>
          </a:p>
          <a:p>
            <a:pPr>
              <a:spcAft>
                <a:spcPts val="0"/>
              </a:spcAft>
            </a:pPr>
            <a:r>
              <a:rPr lang="ru-RU" sz="2400" b="1" dirty="0" smtClean="0">
                <a:solidFill>
                  <a:srgbClr val="7030A0"/>
                </a:solidFill>
                <a:latin typeface="Times New Roman"/>
                <a:ea typeface="Times New Roman"/>
              </a:rPr>
              <a:t>Во-вторых</a:t>
            </a:r>
            <a:r>
              <a:rPr lang="ru-RU" sz="2400" dirty="0">
                <a:solidFill>
                  <a:srgbClr val="7030A0"/>
                </a:solidFill>
                <a:latin typeface="Times New Roman"/>
                <a:ea typeface="Times New Roman"/>
              </a:rPr>
              <a:t>, </a:t>
            </a:r>
            <a:r>
              <a:rPr lang="ru-RU" sz="2400" dirty="0">
                <a:solidFill>
                  <a:srgbClr val="7030A0"/>
                </a:solidFill>
                <a:latin typeface="Monotype Corsiva" panose="03010101010201010101" pitchFamily="66" charset="0"/>
                <a:ea typeface="Times New Roman"/>
              </a:rPr>
              <a:t>игра - это творческий процесс, не стоит загонять ребенка в какие бы то ни было жёсткие рамки. </a:t>
            </a:r>
            <a:endParaRPr lang="ru-RU" sz="2400" dirty="0" smtClean="0">
              <a:solidFill>
                <a:srgbClr val="7030A0"/>
              </a:solidFill>
              <a:latin typeface="Monotype Corsiva" panose="03010101010201010101" pitchFamily="66" charset="0"/>
              <a:ea typeface="Times New Roman"/>
            </a:endParaRPr>
          </a:p>
          <a:p>
            <a:pPr>
              <a:spcAft>
                <a:spcPts val="0"/>
              </a:spcAft>
            </a:pPr>
            <a:r>
              <a:rPr lang="ru-RU" sz="2400" b="1" dirty="0" smtClean="0">
                <a:solidFill>
                  <a:srgbClr val="7030A0"/>
                </a:solidFill>
                <a:latin typeface="Times New Roman"/>
                <a:ea typeface="Times New Roman"/>
              </a:rPr>
              <a:t>В-третьих</a:t>
            </a:r>
            <a:r>
              <a:rPr lang="ru-RU" sz="2400" dirty="0">
                <a:solidFill>
                  <a:srgbClr val="7030A0"/>
                </a:solidFill>
                <a:latin typeface="Times New Roman"/>
                <a:ea typeface="Times New Roman"/>
              </a:rPr>
              <a:t>, </a:t>
            </a:r>
            <a:r>
              <a:rPr lang="ru-RU" sz="2400" dirty="0">
                <a:solidFill>
                  <a:srgbClr val="7030A0"/>
                </a:solidFill>
                <a:latin typeface="Monotype Corsiva" panose="03010101010201010101" pitchFamily="66" charset="0"/>
                <a:ea typeface="Times New Roman"/>
              </a:rPr>
              <a:t>старайтесь, что бы игра менялась и имела свое развитие, но при этом не стоит чрезмерно бояться повторов: если ребенок, «ставший поваром», второй день жарит блины – не страшно, он просто запоминает и тренирует полученный навык. </a:t>
            </a:r>
            <a:r>
              <a:rPr lang="ru-RU" sz="2400" dirty="0" smtClean="0">
                <a:solidFill>
                  <a:srgbClr val="7030A0"/>
                </a:solidFill>
                <a:latin typeface="Monotype Corsiva" panose="03010101010201010101" pitchFamily="66" charset="0"/>
                <a:ea typeface="Times New Roman"/>
              </a:rPr>
              <a:t>   </a:t>
            </a:r>
            <a:r>
              <a:rPr lang="ru-RU" sz="2400" dirty="0" smtClean="0">
                <a:solidFill>
                  <a:srgbClr val="7030A0"/>
                </a:solidFill>
                <a:latin typeface="Times New Roman"/>
                <a:ea typeface="Times New Roman"/>
              </a:rPr>
              <a:t>Поощряйте </a:t>
            </a:r>
            <a:r>
              <a:rPr lang="ru-RU" sz="2400" dirty="0">
                <a:solidFill>
                  <a:srgbClr val="7030A0"/>
                </a:solidFill>
                <a:latin typeface="Times New Roman"/>
                <a:ea typeface="Times New Roman"/>
              </a:rPr>
              <a:t>это. </a:t>
            </a:r>
          </a:p>
          <a:p>
            <a:pPr>
              <a:spcAft>
                <a:spcPts val="0"/>
              </a:spcAft>
            </a:pPr>
            <a:r>
              <a:rPr lang="ru-RU" sz="2400" dirty="0">
                <a:solidFill>
                  <a:srgbClr val="7030A0"/>
                </a:solidFill>
                <a:latin typeface="Times New Roman"/>
                <a:ea typeface="Times New Roman"/>
              </a:rPr>
              <a:t>     </a:t>
            </a:r>
            <a:r>
              <a:rPr lang="ru-RU" sz="2400" dirty="0">
                <a:solidFill>
                  <a:srgbClr val="7030A0"/>
                </a:solidFill>
                <a:latin typeface="Monotype Corsiva" panose="03010101010201010101" pitchFamily="66" charset="0"/>
                <a:ea typeface="Times New Roman"/>
              </a:rPr>
              <a:t>Умение начать игру также важно, как и умение прекратить, или перевести ее в другое русло.    </a:t>
            </a:r>
          </a:p>
          <a:p>
            <a:pPr>
              <a:buNone/>
            </a:pPr>
            <a:endParaRPr lang="ru-RU" sz="2400" b="1" i="1" dirty="0" smtClean="0">
              <a:latin typeface="Bookman Old Style" panose="02050604050505020204" pitchFamily="18" charset="0"/>
              <a:cs typeface="Times New Roman" pitchFamily="18" charset="0"/>
            </a:endParaRPr>
          </a:p>
        </p:txBody>
      </p:sp>
    </p:spTree>
    <p:extLst>
      <p:ext uri="{BB962C8B-B14F-4D97-AF65-F5344CB8AC3E}">
        <p14:creationId xmlns:p14="http://schemas.microsoft.com/office/powerpoint/2010/main" xmlns="" val="1135722126"/>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Содержимое 2"/>
          <p:cNvSpPr>
            <a:spLocks noGrp="1"/>
          </p:cNvSpPr>
          <p:nvPr>
            <p:ph idx="1"/>
          </p:nvPr>
        </p:nvSpPr>
        <p:spPr>
          <a:xfrm>
            <a:off x="539552" y="1988839"/>
            <a:ext cx="8208911" cy="4384252"/>
          </a:xfrm>
        </p:spPr>
        <p:txBody>
          <a:bodyPr/>
          <a:lstStyle/>
          <a:p>
            <a:pPr>
              <a:spcAft>
                <a:spcPts val="0"/>
              </a:spcAft>
            </a:pPr>
            <a:r>
              <a:rPr lang="ru-RU" sz="2400" dirty="0">
                <a:solidFill>
                  <a:srgbClr val="7030A0"/>
                </a:solidFill>
                <a:latin typeface="Monotype Corsiva" panose="03010101010201010101" pitchFamily="66" charset="0"/>
                <a:ea typeface="Times New Roman"/>
              </a:rPr>
              <a:t>Если вы замечаете, что ребенок уже несколько недель играет в одну и ту же ролевую игру, например, в больницу, при этом игра не имеет развития, и он прокручивает одни и те же сюжеты - плюшевый мишка получает слишком много лекарства - пора вмешиваться. Для начала необходимо помочь развить игру, изменить игровую ситуацию, добавить новых героев, например. Превратитесь, скажем, в главного врача и отправьте ребенка-врача на помощь больному в другую страну. Покажите, где она находится на карте, помогите построить корабль или машину… вот так постепенно вы вовлечете ребенка в новую ситуацию. А потом тихонечко отходите и дайте ему самому развивать игру.</a:t>
            </a:r>
          </a:p>
          <a:p>
            <a:pPr marL="0" indent="0" algn="ctr">
              <a:buNone/>
            </a:pPr>
            <a:r>
              <a:rPr lang="ru-RU" spc="50" dirty="0" smtClean="0">
                <a:latin typeface="Times New Roman"/>
                <a:ea typeface="Times New Roman"/>
              </a:rPr>
              <a:t>	</a:t>
            </a:r>
            <a:endParaRPr lang="ru-RU" sz="2800" b="1" i="1" dirty="0" smtClean="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xmlns="" val="3127174172"/>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arn(inVertic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arn(inVertical)">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Содержимое 2"/>
          <p:cNvSpPr>
            <a:spLocks noGrp="1"/>
          </p:cNvSpPr>
          <p:nvPr>
            <p:ph idx="1"/>
          </p:nvPr>
        </p:nvSpPr>
        <p:spPr>
          <a:xfrm>
            <a:off x="539552" y="1988839"/>
            <a:ext cx="8208911" cy="4384252"/>
          </a:xfrm>
        </p:spPr>
        <p:txBody>
          <a:bodyPr/>
          <a:lstStyle/>
          <a:p>
            <a:pPr marL="0" indent="0" algn="ctr">
              <a:buNone/>
            </a:pPr>
            <a:r>
              <a:rPr lang="ru-RU" spc="50" dirty="0" smtClean="0">
                <a:latin typeface="Times New Roman"/>
                <a:ea typeface="Times New Roman"/>
              </a:rPr>
              <a:t>	</a:t>
            </a:r>
            <a:endParaRPr lang="ru-RU" sz="2800" b="1" i="1" dirty="0" smtClean="0">
              <a:solidFill>
                <a:srgbClr val="002060"/>
              </a:solidFill>
              <a:latin typeface="Bookman Old Style" panose="02050604050505020204" pitchFamily="18" charset="0"/>
            </a:endParaRPr>
          </a:p>
        </p:txBody>
      </p:sp>
      <p:sp>
        <p:nvSpPr>
          <p:cNvPr id="3" name="Прямоугольник 2"/>
          <p:cNvSpPr/>
          <p:nvPr/>
        </p:nvSpPr>
        <p:spPr>
          <a:xfrm>
            <a:off x="395536" y="1916832"/>
            <a:ext cx="8424936" cy="4401205"/>
          </a:xfrm>
          <a:prstGeom prst="rect">
            <a:avLst/>
          </a:prstGeom>
        </p:spPr>
        <p:txBody>
          <a:bodyPr wrap="square">
            <a:spAutoFit/>
          </a:bodyPr>
          <a:lstStyle/>
          <a:p>
            <a:pPr>
              <a:spcAft>
                <a:spcPts val="0"/>
              </a:spcAft>
            </a:pPr>
            <a:r>
              <a:rPr lang="ru-RU" sz="2000" dirty="0">
                <a:solidFill>
                  <a:srgbClr val="7030A0"/>
                </a:solidFill>
                <a:latin typeface="Monotype Corsiva" panose="03010101010201010101" pitchFamily="66" charset="0"/>
                <a:ea typeface="Times New Roman"/>
              </a:rPr>
              <a:t>Постоянное присутствие взрослого, когда ребенок охотиться за пиратами вовсе не обязательно. Ребенок должен учиться развивать свою фантазию и логическое мышление самостоятельно. Взрослый – это наблюдатель, который способен изменить или исправить ситуацию. Взрослый – это могущественный, но второстепенный герой ролевых игр по сравнению с ребенком, который непременно - главный герой. </a:t>
            </a:r>
          </a:p>
          <a:p>
            <a:r>
              <a:rPr lang="ru-RU" sz="2000" dirty="0">
                <a:solidFill>
                  <a:srgbClr val="7030A0"/>
                </a:solidFill>
                <a:latin typeface="Monotype Corsiva" panose="03010101010201010101" pitchFamily="66" charset="0"/>
                <a:ea typeface="Times New Roman"/>
              </a:rPr>
              <a:t>     Также вмешиваться взрослому разумно, если игра становится слишком жестокой и злой, герои превращаются в злодеев. Но не торопитесь бежать к своему «монстру» и останавливать игру! Вспомните, хорошо ли вы ему объяснили понятия добра и зла, хорошего и плохого? Может, стоит повторить урок, чтобы в следующей игре малыш не столкнулся со «сладостью запретного плода»? Ведь все эти понятия – не самое простое из того, что должен понимать дошкольник. Еще приглядитесь внимательней, в каких героев он превратился: может быть, это «чудище» вовсе не злое? </a:t>
            </a:r>
            <a:endParaRPr lang="ru-RU" sz="2000" dirty="0">
              <a:solidFill>
                <a:srgbClr val="7030A0"/>
              </a:solidFill>
              <a:latin typeface="Monotype Corsiva" panose="03010101010201010101" pitchFamily="66" charset="0"/>
            </a:endParaRPr>
          </a:p>
        </p:txBody>
      </p:sp>
    </p:spTree>
    <p:extLst>
      <p:ext uri="{BB962C8B-B14F-4D97-AF65-F5344CB8AC3E}">
        <p14:creationId xmlns:p14="http://schemas.microsoft.com/office/powerpoint/2010/main" xmlns="" val="3127174172"/>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arn(inVertical)">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theme/theme1.xml><?xml version="1.0" encoding="utf-8"?>
<a:theme xmlns:a="http://schemas.openxmlformats.org/drawingml/2006/main" name="СЮЖЕТНО-РОЛЕВАЯ ИГР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СЮЖЕТНО-РОЛЕВАЯ ИГР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СЮЖЕТНО-РОЛЕВАЯ ИГРА</Template>
  <TotalTime>641</TotalTime>
  <Words>1294</Words>
  <Application>Microsoft Office PowerPoint</Application>
  <PresentationFormat>Экран (4:3)</PresentationFormat>
  <Paragraphs>40</Paragraphs>
  <Slides>15</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15</vt:i4>
      </vt:variant>
    </vt:vector>
  </HeadingPairs>
  <TitlesOfParts>
    <vt:vector size="17" baseType="lpstr">
      <vt:lpstr>СЮЖЕТНО-РОЛЕВАЯ ИГРА</vt:lpstr>
      <vt:lpstr>3_СЮЖЕТНО-РОЛЕВАЯ ИГРА</vt:lpstr>
      <vt:lpstr>Роль сюжетно-ролевой игры  в развитии ребенка»                         Подготовила воспитатель                                        Федотова Е.А. </vt:lpstr>
      <vt:lpstr>Слайд 2</vt:lpstr>
      <vt:lpstr>Характеристика  основных видов игр и их классификация</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«Сюжетно-ролевая игра в процессе всестороннего развития детей дошкольного возраста»</dc:title>
  <dc:creator>Белоснежка</dc:creator>
  <cp:lastModifiedBy>User</cp:lastModifiedBy>
  <cp:revision>53</cp:revision>
  <dcterms:created xsi:type="dcterms:W3CDTF">2014-03-25T01:31:39Z</dcterms:created>
  <dcterms:modified xsi:type="dcterms:W3CDTF">2021-12-27T11:04:10Z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585030</vt:lpwstr>
  </property>
  <property fmtid="{D5CDD505-2E9C-101B-9397-08002B2CF9AE}" pid="3" name="NXPowerLiteSettings">
    <vt:lpwstr>F6000400038000</vt:lpwstr>
  </property>
  <property fmtid="{D5CDD505-2E9C-101B-9397-08002B2CF9AE}" pid="4" name="NXPowerLiteVersion">
    <vt:lpwstr>D4.3.1</vt:lpwstr>
  </property>
</Properties>
</file>